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7" r:id="rId2"/>
  </p:sldMasterIdLst>
  <p:notesMasterIdLst>
    <p:notesMasterId r:id="rId20"/>
  </p:notesMasterIdLst>
  <p:sldIdLst>
    <p:sldId id="291" r:id="rId3"/>
    <p:sldId id="292" r:id="rId4"/>
    <p:sldId id="294" r:id="rId5"/>
    <p:sldId id="295" r:id="rId6"/>
    <p:sldId id="296" r:id="rId7"/>
    <p:sldId id="297" r:id="rId8"/>
    <p:sldId id="299" r:id="rId9"/>
    <p:sldId id="300" r:id="rId10"/>
    <p:sldId id="301" r:id="rId11"/>
    <p:sldId id="309" r:id="rId12"/>
    <p:sldId id="310" r:id="rId13"/>
    <p:sldId id="302" r:id="rId14"/>
    <p:sldId id="304" r:id="rId15"/>
    <p:sldId id="305" r:id="rId16"/>
    <p:sldId id="306" r:id="rId17"/>
    <p:sldId id="308" r:id="rId18"/>
    <p:sldId id="265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gnorelli, Sara (IFPRI)" initials="SS(" lastIdx="1" clrIdx="0">
    <p:extLst>
      <p:ext uri="{19B8F6BF-5375-455C-9EA6-DF929625EA0E}">
        <p15:presenceInfo xmlns:p15="http://schemas.microsoft.com/office/powerpoint/2012/main" userId="S-1-5-21-937917569-1289706902-922709458-11569" providerId="AD"/>
      </p:ext>
    </p:extLst>
  </p:cmAuthor>
  <p:cmAuthor id="2" name="Azzarri, Carlo (IFPRI)" initials="AC(" lastIdx="8" clrIdx="1">
    <p:extLst>
      <p:ext uri="{19B8F6BF-5375-455C-9EA6-DF929625EA0E}">
        <p15:presenceInfo xmlns:p15="http://schemas.microsoft.com/office/powerpoint/2012/main" userId="S-1-5-21-937917569-1289706902-922709458-81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33" autoAdjust="0"/>
  </p:normalViewPr>
  <p:slideViewPr>
    <p:cSldViewPr snapToGrid="0" snapToObjects="1">
      <p:cViewPr varScale="1">
        <p:scale>
          <a:sx n="70" d="100"/>
          <a:sy n="70" d="100"/>
        </p:scale>
        <p:origin x="6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-15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127E59-F5A4-4805-94C8-A23E14CBC194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56871-DF6B-4780-9B8F-58C9D16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80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 research teams intervene and propose their</a:t>
            </a:r>
            <a:r>
              <a:rPr lang="en-US" baseline="0" dirty="0" smtClean="0"/>
              <a:t> own suggestions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56871-DF6B-4780-9B8F-58C9D16AE5A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474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Let research teams intervene and propose their</a:t>
            </a:r>
            <a:r>
              <a:rPr lang="en-US" baseline="0" dirty="0" smtClean="0"/>
              <a:t> own suggestions</a:t>
            </a:r>
            <a:endParaRPr lang="en-GB" smtClean="0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56871-DF6B-4780-9B8F-58C9D16AE5A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879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930892" y="1511396"/>
            <a:ext cx="7282218" cy="1768522"/>
          </a:xfrm>
        </p:spPr>
        <p:txBody>
          <a:bodyPr/>
          <a:lstStyle/>
          <a:p>
            <a:r>
              <a:rPr lang="en-GB" sz="4000" dirty="0" smtClean="0"/>
              <a:t>Farm Typologies in </a:t>
            </a:r>
            <a:r>
              <a:rPr lang="en-GB" sz="4000" dirty="0" smtClean="0"/>
              <a:t>Tanzania and Malawi</a:t>
            </a:r>
            <a:endParaRPr lang="en-US" sz="4000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173707" y="3562065"/>
            <a:ext cx="6782938" cy="2347416"/>
          </a:xfrm>
        </p:spPr>
        <p:txBody>
          <a:bodyPr/>
          <a:lstStyle/>
          <a:p>
            <a:r>
              <a:rPr lang="en-US" dirty="0" smtClean="0">
                <a:latin typeface="+mn-lt"/>
                <a:cs typeface="Times New Roman" panose="02020603050405020304" pitchFamily="18" charset="0"/>
              </a:rPr>
              <a:t>Africa </a:t>
            </a:r>
            <a:r>
              <a:rPr lang="en-US" dirty="0" smtClean="0">
                <a:latin typeface="+mn-lt"/>
                <a:cs typeface="Times New Roman" panose="02020603050405020304" pitchFamily="18" charset="0"/>
              </a:rPr>
              <a:t>RISING (@ IFPRI)</a:t>
            </a:r>
          </a:p>
          <a:p>
            <a:endParaRPr lang="en-US" i="1" dirty="0">
              <a:cs typeface="Times New Roman" panose="02020603050405020304" pitchFamily="18" charset="0"/>
            </a:endParaRPr>
          </a:p>
          <a:p>
            <a:r>
              <a:rPr lang="en-US" sz="1800" i="1" dirty="0">
                <a:latin typeface="+mn-lt"/>
                <a:cs typeface="Times New Roman" panose="02020603050405020304" pitchFamily="18" charset="0"/>
              </a:rPr>
              <a:t>ESA Africa RISING </a:t>
            </a:r>
            <a:r>
              <a:rPr lang="en-US" sz="1800" i="1" dirty="0" err="1" smtClean="0">
                <a:latin typeface="+mn-lt"/>
                <a:cs typeface="Times New Roman" panose="02020603050405020304" pitchFamily="18" charset="0"/>
              </a:rPr>
              <a:t>writeshop</a:t>
            </a:r>
            <a:r>
              <a:rPr lang="en-US" sz="1800" i="1" dirty="0" smtClean="0">
                <a:latin typeface="+mn-lt"/>
                <a:cs typeface="Times New Roman" panose="02020603050405020304" pitchFamily="18" charset="0"/>
              </a:rPr>
              <a:t>, Dar </a:t>
            </a:r>
            <a:r>
              <a:rPr lang="en-US" sz="1800" i="1" dirty="0" err="1" smtClean="0">
                <a:latin typeface="+mn-lt"/>
                <a:cs typeface="Times New Roman" panose="02020603050405020304" pitchFamily="18" charset="0"/>
              </a:rPr>
              <a:t>es</a:t>
            </a:r>
            <a:r>
              <a:rPr lang="en-US" sz="1800" i="1" dirty="0" smtClean="0">
                <a:latin typeface="+mn-lt"/>
                <a:cs typeface="Times New Roman" panose="02020603050405020304" pitchFamily="18" charset="0"/>
              </a:rPr>
              <a:t> Salaam</a:t>
            </a:r>
          </a:p>
          <a:p>
            <a:r>
              <a:rPr lang="en-US" sz="1800" i="1" dirty="0" smtClean="0">
                <a:latin typeface="+mn-lt"/>
                <a:cs typeface="Times New Roman" panose="02020603050405020304" pitchFamily="18" charset="0"/>
              </a:rPr>
              <a:t>July 1, 2016</a:t>
            </a:r>
            <a:endParaRPr lang="en-US" sz="18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050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3205" y="1049142"/>
            <a:ext cx="8962217" cy="7014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Suggestions for </a:t>
            </a:r>
            <a:r>
              <a:rPr lang="en-US" dirty="0" smtClean="0"/>
              <a:t>Tanzania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10169" y="2150971"/>
            <a:ext cx="875840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dirty="0"/>
              <a:t>AR can focus on </a:t>
            </a:r>
            <a:r>
              <a:rPr lang="en-US" sz="2000" dirty="0" smtClean="0"/>
              <a:t>increasing productive </a:t>
            </a:r>
            <a:r>
              <a:rPr lang="en-US" sz="2000" dirty="0"/>
              <a:t>capacity and economic endowments for group 1 and 2 through </a:t>
            </a:r>
            <a:r>
              <a:rPr lang="en-US" sz="2000" dirty="0" smtClean="0"/>
              <a:t>introduction </a:t>
            </a:r>
            <a:r>
              <a:rPr lang="en-US" sz="2000" dirty="0"/>
              <a:t>of superior agricultural technologies. In addition, through nutrition trainings the project can improve </a:t>
            </a:r>
            <a:r>
              <a:rPr lang="en-US" sz="2000" dirty="0" smtClean="0"/>
              <a:t>food </a:t>
            </a:r>
            <a:r>
              <a:rPr lang="en-US" sz="2000" dirty="0"/>
              <a:t>insecurity of type 1 and, to a minor extent, of type 2.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AR </a:t>
            </a:r>
            <a:r>
              <a:rPr lang="en-US" sz="2000" dirty="0"/>
              <a:t>can focus on sharing information about the importance of preserving soil fertility and improving gender equality.  This will improve the performance of type 2 and 3 in these two domains and prevent the </a:t>
            </a:r>
            <a:r>
              <a:rPr lang="en-US" sz="2000" dirty="0" smtClean="0"/>
              <a:t>decrease </a:t>
            </a:r>
            <a:r>
              <a:rPr lang="en-US" sz="2000" dirty="0"/>
              <a:t>of the scores of type 1, which may result from the improvement of </a:t>
            </a:r>
            <a:r>
              <a:rPr lang="en-US" sz="2000" dirty="0" smtClean="0"/>
              <a:t>its </a:t>
            </a:r>
            <a:r>
              <a:rPr lang="en-US" sz="2000" dirty="0"/>
              <a:t>economic and productivity conditions.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1745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421" t="5222" r="3266"/>
          <a:stretch/>
        </p:blipFill>
        <p:spPr>
          <a:xfrm>
            <a:off x="518615" y="1774208"/>
            <a:ext cx="8188658" cy="50837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4409"/>
            <a:ext cx="8229600" cy="1143000"/>
          </a:xfrm>
        </p:spPr>
        <p:txBody>
          <a:bodyPr/>
          <a:lstStyle/>
          <a:p>
            <a:r>
              <a:rPr lang="en-US" dirty="0" smtClean="0"/>
              <a:t>Cluster </a:t>
            </a:r>
            <a:r>
              <a:rPr lang="en-US" dirty="0" smtClean="0"/>
              <a:t>Analysis: Malawi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210937" y="5011530"/>
            <a:ext cx="647586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425286" y="4684513"/>
            <a:ext cx="506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T1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5344" y="4672824"/>
            <a:ext cx="506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T2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65595" y="4687844"/>
            <a:ext cx="506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T3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90546" y="4684513"/>
            <a:ext cx="506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T4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10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43" y="858531"/>
            <a:ext cx="8229600" cy="7609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Results: </a:t>
            </a:r>
            <a:r>
              <a:rPr lang="en-US" dirty="0" smtClean="0"/>
              <a:t>Malawi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26" y="1487606"/>
            <a:ext cx="8842844" cy="531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91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9219" y="778525"/>
            <a:ext cx="8229600" cy="1143000"/>
          </a:xfrm>
        </p:spPr>
        <p:txBody>
          <a:bodyPr/>
          <a:lstStyle/>
          <a:p>
            <a:r>
              <a:rPr lang="en-US" dirty="0" smtClean="0"/>
              <a:t>District</a:t>
            </a:r>
            <a:r>
              <a:rPr lang="en-US" dirty="0" smtClean="0"/>
              <a:t> </a:t>
            </a:r>
            <a:r>
              <a:rPr lang="en-US" dirty="0" smtClean="0"/>
              <a:t>level distribution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5671" t="2642" r="5373" b="2746"/>
          <a:stretch/>
        </p:blipFill>
        <p:spPr>
          <a:xfrm>
            <a:off x="0" y="1651379"/>
            <a:ext cx="9143999" cy="5206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71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210" y="756490"/>
            <a:ext cx="8229600" cy="7014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 Performance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793210" y="5852902"/>
            <a:ext cx="7888082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NOTE: The following variables are used to measure each domain: cereals yield (Productivity), asset-based wealth index (Economic), soil conservation index composed of crop rotation, alternative tillage, experience of soil erosion without measures for mitigating it and share of parcels with incrusted soils (Environment); gender equality index composed by female responsibility in managing certain plots and livestock (Social), and average education in the household (Human).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307" y="1337481"/>
            <a:ext cx="8639033" cy="4515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11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586" y="987844"/>
            <a:ext cx="8229600" cy="7014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 Performance </a:t>
            </a:r>
            <a:r>
              <a:rPr lang="en-US" sz="2700" i="1" dirty="0" smtClean="0"/>
              <a:t>(cont’d)</a:t>
            </a:r>
            <a:endParaRPr lang="en-GB" sz="2700" i="1" dirty="0"/>
          </a:p>
        </p:txBody>
      </p:sp>
      <p:sp>
        <p:nvSpPr>
          <p:cNvPr id="5" name="Rectangle 4"/>
          <p:cNvSpPr/>
          <p:nvPr/>
        </p:nvSpPr>
        <p:spPr>
          <a:xfrm>
            <a:off x="136479" y="1814369"/>
            <a:ext cx="900752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dirty="0"/>
              <a:t>The largest differences are observed in the productivity and human </a:t>
            </a:r>
            <a:r>
              <a:rPr lang="en-US" sz="2000" dirty="0" smtClean="0"/>
              <a:t>domains for group 3 and, especially, </a:t>
            </a:r>
            <a:r>
              <a:rPr lang="en-US" sz="2000" dirty="0"/>
              <a:t>group </a:t>
            </a:r>
            <a:r>
              <a:rPr lang="en-US" sz="2000" dirty="0" smtClean="0"/>
              <a:t>4.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dirty="0"/>
              <a:t>In terms of economic endowments, type 4 </a:t>
            </a:r>
            <a:r>
              <a:rPr lang="en-US" sz="2000" dirty="0" smtClean="0"/>
              <a:t>shows </a:t>
            </a:r>
            <a:r>
              <a:rPr lang="en-US" sz="2000" dirty="0"/>
              <a:t>a very strong performance, while the other groups are fairly close to each other at a lower level</a:t>
            </a:r>
            <a:r>
              <a:rPr lang="en-US" sz="2000" dirty="0" smtClean="0"/>
              <a:t>.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dirty="0"/>
              <a:t>Endowments in the social </a:t>
            </a:r>
            <a:r>
              <a:rPr lang="en-US" sz="2000" dirty="0" smtClean="0"/>
              <a:t>domain, measured </a:t>
            </a:r>
            <a:r>
              <a:rPr lang="en-US" sz="2000" dirty="0"/>
              <a:t>by gender equality, are rather equally distributed across groups and </a:t>
            </a:r>
            <a:r>
              <a:rPr lang="en-US" sz="2000" dirty="0" smtClean="0"/>
              <a:t>on </a:t>
            </a:r>
            <a:r>
              <a:rPr lang="en-US" sz="2000" dirty="0"/>
              <a:t>average </a:t>
            </a:r>
            <a:r>
              <a:rPr lang="en-US" sz="2000" dirty="0" smtClean="0"/>
              <a:t>relatively </a:t>
            </a:r>
            <a:r>
              <a:rPr lang="en-US" sz="2000" dirty="0"/>
              <a:t>high, especially in terms of wage gaps. </a:t>
            </a:r>
            <a:endParaRPr lang="en-US" sz="2000" dirty="0" smtClean="0"/>
          </a:p>
          <a:p>
            <a:pPr marL="342900" lvl="0" indent="-34290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Type </a:t>
            </a:r>
            <a:r>
              <a:rPr lang="en-US" sz="2000" dirty="0"/>
              <a:t>1 lags behind in terms of soil conservation </a:t>
            </a:r>
            <a:r>
              <a:rPr lang="en-US" sz="2000" dirty="0" smtClean="0"/>
              <a:t>practices, </a:t>
            </a:r>
            <a:r>
              <a:rPr lang="en-US" sz="2000" dirty="0"/>
              <a:t>while type 4 </a:t>
            </a:r>
            <a:r>
              <a:rPr lang="en-US" sz="2000" dirty="0" smtClean="0"/>
              <a:t>performs </a:t>
            </a:r>
            <a:r>
              <a:rPr lang="en-US" sz="2000" dirty="0"/>
              <a:t>the best. </a:t>
            </a:r>
            <a:r>
              <a:rPr lang="en-US" sz="2000" dirty="0" smtClean="0"/>
              <a:t>The </a:t>
            </a:r>
            <a:r>
              <a:rPr lang="en-US" sz="2000" dirty="0"/>
              <a:t>groups with the least problems of soil quality are group 2 and 3. 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0088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1457" y="899017"/>
            <a:ext cx="6499951" cy="7014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Suggestions for </a:t>
            </a:r>
            <a:r>
              <a:rPr lang="en-US" dirty="0" smtClean="0"/>
              <a:t>Malawi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10169" y="1784261"/>
            <a:ext cx="875840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dirty="0"/>
              <a:t>Farmers in type 1 need </a:t>
            </a:r>
            <a:r>
              <a:rPr lang="en-US" sz="2000" dirty="0" smtClean="0"/>
              <a:t>to increase their </a:t>
            </a:r>
            <a:r>
              <a:rPr lang="en-US" sz="2000" dirty="0"/>
              <a:t>productive capacity, </a:t>
            </a:r>
            <a:r>
              <a:rPr lang="en-US" sz="2000" dirty="0" smtClean="0"/>
              <a:t>improve </a:t>
            </a:r>
            <a:r>
              <a:rPr lang="en-US" sz="2000" dirty="0"/>
              <a:t>their endowment level and </a:t>
            </a:r>
            <a:r>
              <a:rPr lang="en-US" sz="2000" dirty="0" smtClean="0"/>
              <a:t>be trained </a:t>
            </a:r>
            <a:r>
              <a:rPr lang="en-US" sz="2000" dirty="0"/>
              <a:t>about soil conservation practices</a:t>
            </a:r>
            <a:r>
              <a:rPr lang="en-US" sz="2000" dirty="0" smtClean="0"/>
              <a:t>.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dirty="0"/>
              <a:t>Farmers in type 2 need a targeted intervention </a:t>
            </a:r>
            <a:r>
              <a:rPr lang="en-US" sz="2000" dirty="0" smtClean="0"/>
              <a:t>aimed at improving </a:t>
            </a:r>
            <a:r>
              <a:rPr lang="en-US" sz="2000" dirty="0"/>
              <a:t>their productive capacity</a:t>
            </a:r>
            <a:r>
              <a:rPr lang="en-US" sz="2000" dirty="0" smtClean="0"/>
              <a:t>.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dirty="0"/>
              <a:t>Farmers in type 3 and 4 are already performing quite well across all the </a:t>
            </a:r>
            <a:r>
              <a:rPr lang="en-US" sz="2000" dirty="0" smtClean="0"/>
              <a:t>domains and </a:t>
            </a:r>
            <a:r>
              <a:rPr lang="en-US" sz="2000" dirty="0"/>
              <a:t>can </a:t>
            </a:r>
            <a:r>
              <a:rPr lang="en-US" sz="2000" dirty="0" smtClean="0"/>
              <a:t>facilitate </a:t>
            </a:r>
            <a:r>
              <a:rPr lang="en-US" sz="2000" dirty="0"/>
              <a:t>adoption. AR </a:t>
            </a:r>
            <a:r>
              <a:rPr lang="en-US" sz="2000" dirty="0" smtClean="0"/>
              <a:t>should </a:t>
            </a:r>
            <a:r>
              <a:rPr lang="en-US" sz="2000" dirty="0"/>
              <a:t>also support farmers in type 4 in mitigating their soil degradation problems.</a:t>
            </a:r>
          </a:p>
        </p:txBody>
      </p:sp>
    </p:spTree>
    <p:extLst>
      <p:ext uri="{BB962C8B-B14F-4D97-AF65-F5344CB8AC3E}">
        <p14:creationId xmlns:p14="http://schemas.microsoft.com/office/powerpoint/2010/main" val="255758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8860" y="1938881"/>
            <a:ext cx="2961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  <a:t>Thank you!</a:t>
            </a:r>
            <a:endParaRPr lang="en-US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09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130" y="1061359"/>
            <a:ext cx="8229600" cy="712558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Why do we need typologies?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0420" y="2071171"/>
            <a:ext cx="81249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Identify suitable farms to target innovations (</a:t>
            </a:r>
            <a:r>
              <a:rPr lang="en-US" sz="2000" b="1" i="1" dirty="0"/>
              <a:t>ex-ante</a:t>
            </a:r>
            <a:r>
              <a:rPr lang="en-US" sz="2000" b="1" dirty="0"/>
              <a:t>)</a:t>
            </a:r>
            <a:r>
              <a:rPr lang="en-US" sz="2000" dirty="0"/>
              <a:t>: </a:t>
            </a:r>
            <a:r>
              <a:rPr lang="en-US" sz="2000" dirty="0" smtClean="0"/>
              <a:t>not </a:t>
            </a:r>
            <a:r>
              <a:rPr lang="en-US" sz="2000" dirty="0"/>
              <a:t>all innovations are </a:t>
            </a:r>
            <a:r>
              <a:rPr lang="en-US" sz="2000" dirty="0" smtClean="0"/>
              <a:t>suitable </a:t>
            </a:r>
            <a:r>
              <a:rPr lang="en-US" sz="2000" dirty="0"/>
              <a:t>for all farms, and </a:t>
            </a:r>
            <a:r>
              <a:rPr lang="en-US" sz="2000" dirty="0" smtClean="0"/>
              <a:t>classifying farmers </a:t>
            </a:r>
            <a:r>
              <a:rPr lang="en-US" sz="2000" dirty="0"/>
              <a:t>into groups would support the identification of technology-specific suitable farming </a:t>
            </a:r>
            <a:r>
              <a:rPr lang="en-US" sz="2000" dirty="0" smtClean="0"/>
              <a:t>systems.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4" name="Rectangle 3"/>
          <p:cNvSpPr/>
          <p:nvPr/>
        </p:nvSpPr>
        <p:spPr>
          <a:xfrm>
            <a:off x="600420" y="3749868"/>
            <a:ext cx="81249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Scale out innovations</a:t>
            </a:r>
            <a:r>
              <a:rPr lang="en-US" sz="2000" dirty="0"/>
              <a:t>: </a:t>
            </a:r>
            <a:r>
              <a:rPr lang="en-US" sz="2000" dirty="0" smtClean="0"/>
              <a:t>given population heterogeneity we </a:t>
            </a:r>
            <a:r>
              <a:rPr lang="en-US" sz="2000" dirty="0"/>
              <a:t>can formulate extension messages, policies and </a:t>
            </a:r>
            <a:r>
              <a:rPr lang="en-US" sz="2000" dirty="0" smtClean="0"/>
              <a:t>incentive </a:t>
            </a:r>
            <a:r>
              <a:rPr lang="en-US" sz="2000" dirty="0"/>
              <a:t>schemes to further spread the use of designed innovations.</a:t>
            </a:r>
          </a:p>
        </p:txBody>
      </p:sp>
      <p:sp>
        <p:nvSpPr>
          <p:cNvPr id="5" name="Rectangle 4"/>
          <p:cNvSpPr/>
          <p:nvPr/>
        </p:nvSpPr>
        <p:spPr>
          <a:xfrm>
            <a:off x="600420" y="5217918"/>
            <a:ext cx="83673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Assess agro-economic effects</a:t>
            </a:r>
            <a:r>
              <a:rPr lang="en-US" sz="2000" dirty="0"/>
              <a:t> </a:t>
            </a:r>
            <a:r>
              <a:rPr lang="en-US" sz="2000" b="1" dirty="0"/>
              <a:t>(</a:t>
            </a:r>
            <a:r>
              <a:rPr lang="en-US" sz="2000" b="1" i="1" dirty="0"/>
              <a:t>ex-post</a:t>
            </a:r>
            <a:r>
              <a:rPr lang="en-US" sz="2000" b="1" dirty="0"/>
              <a:t>):</a:t>
            </a:r>
            <a:r>
              <a:rPr lang="en-US" sz="2000" dirty="0"/>
              <a:t> Explaining trends and farmer ‘behavior’ (functional characteristics, including </a:t>
            </a:r>
            <a:r>
              <a:rPr lang="en-US" sz="2000" dirty="0" smtClean="0"/>
              <a:t>SI indicators</a:t>
            </a:r>
            <a:r>
              <a:rPr lang="en-US" sz="2000" dirty="0"/>
              <a:t>) and </a:t>
            </a:r>
            <a:r>
              <a:rPr lang="en-US" sz="2000" dirty="0" smtClean="0"/>
              <a:t>assessment </a:t>
            </a:r>
            <a:r>
              <a:rPr lang="en-US" sz="2000" dirty="0"/>
              <a:t>of </a:t>
            </a:r>
            <a:r>
              <a:rPr lang="en-US" sz="2000" dirty="0" smtClean="0"/>
              <a:t>agro-economic </a:t>
            </a:r>
            <a:r>
              <a:rPr lang="en-US" sz="2000" dirty="0"/>
              <a:t>effects of the interventions </a:t>
            </a:r>
            <a:r>
              <a:rPr lang="en-US" sz="2000" dirty="0" smtClean="0"/>
              <a:t>across</a:t>
            </a:r>
            <a:r>
              <a:rPr lang="en-US" sz="2000" dirty="0" smtClean="0"/>
              <a:t> </a:t>
            </a:r>
            <a:r>
              <a:rPr lang="en-US" sz="2000" dirty="0"/>
              <a:t>different farm types.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5864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130" y="1061359"/>
            <a:ext cx="8229600" cy="712558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Statistical Typologies: Methodology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0420" y="2071171"/>
            <a:ext cx="83673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AutoNum type="arabicParenR"/>
            </a:pPr>
            <a:r>
              <a:rPr lang="en-US" sz="2000" dirty="0" smtClean="0"/>
              <a:t>We </a:t>
            </a:r>
            <a:r>
              <a:rPr lang="en-US" sz="2000" dirty="0"/>
              <a:t>divide the variables in </a:t>
            </a:r>
            <a:r>
              <a:rPr lang="en-US" sz="2000" dirty="0" smtClean="0"/>
              <a:t>TARBES and MWARBES </a:t>
            </a:r>
            <a:r>
              <a:rPr lang="en-US" sz="2000" dirty="0"/>
              <a:t>into the five </a:t>
            </a:r>
            <a:r>
              <a:rPr lang="en-US" sz="2000" dirty="0" smtClean="0"/>
              <a:t>SI domains: </a:t>
            </a:r>
            <a:r>
              <a:rPr lang="en-US" sz="2000" b="1" dirty="0" smtClean="0"/>
              <a:t>productivity</a:t>
            </a:r>
            <a:r>
              <a:rPr lang="en-US" sz="2000" b="1" dirty="0"/>
              <a:t>, economic, environment, social and human</a:t>
            </a:r>
            <a:r>
              <a:rPr lang="en-US" sz="2000" dirty="0"/>
              <a:t>. </a:t>
            </a:r>
          </a:p>
          <a:p>
            <a:pPr marL="457200" lvl="0" indent="-457200">
              <a:buAutoNum type="arabicParenR"/>
            </a:pPr>
            <a:endParaRPr lang="en-US" sz="2000" dirty="0"/>
          </a:p>
          <a:p>
            <a:pPr marL="457200" lvl="0" indent="-457200">
              <a:buAutoNum type="arabicParenR"/>
            </a:pPr>
            <a:endParaRPr lang="en-GB" sz="2000" dirty="0"/>
          </a:p>
        </p:txBody>
      </p:sp>
      <p:sp>
        <p:nvSpPr>
          <p:cNvPr id="4" name="Rectangle 3"/>
          <p:cNvSpPr/>
          <p:nvPr/>
        </p:nvSpPr>
        <p:spPr>
          <a:xfrm>
            <a:off x="600419" y="5251016"/>
            <a:ext cx="81414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dirty="0" smtClean="0"/>
              <a:t>4) 	With </a:t>
            </a:r>
            <a:r>
              <a:rPr lang="en-GB" sz="2000" dirty="0"/>
              <a:t>the </a:t>
            </a:r>
            <a:r>
              <a:rPr lang="en-US" sz="2000" dirty="0"/>
              <a:t>parsimonious set of socio-economic variables that explain most </a:t>
            </a:r>
            <a:r>
              <a:rPr lang="en-US" sz="2000" dirty="0" smtClean="0"/>
              <a:t>	of the </a:t>
            </a:r>
            <a:r>
              <a:rPr lang="en-US" sz="2000" dirty="0"/>
              <a:t>variation </a:t>
            </a:r>
            <a:r>
              <a:rPr lang="en-US" sz="2000" dirty="0" smtClean="0"/>
              <a:t>we </a:t>
            </a:r>
            <a:r>
              <a:rPr lang="en-US" sz="2000" dirty="0"/>
              <a:t>perform a cluster analysis and divide </a:t>
            </a:r>
            <a:r>
              <a:rPr lang="en-US" sz="2000" dirty="0" smtClean="0"/>
              <a:t>the farms </a:t>
            </a:r>
            <a:r>
              <a:rPr lang="en-US" sz="2000" dirty="0"/>
              <a:t>into 4 </a:t>
            </a:r>
            <a:r>
              <a:rPr lang="en-US" sz="2000" dirty="0" smtClean="0"/>
              <a:t>	groups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600419" y="3984653"/>
            <a:ext cx="83673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/>
              <a:t>3) 	We </a:t>
            </a:r>
            <a:r>
              <a:rPr lang="en-US" sz="2000" dirty="0"/>
              <a:t>use scree plots to define the number of factors to look at and, </a:t>
            </a:r>
            <a:r>
              <a:rPr lang="en-US" sz="2000" dirty="0" smtClean="0"/>
              <a:t>	within </a:t>
            </a:r>
            <a:r>
              <a:rPr lang="en-US" sz="2000" dirty="0" smtClean="0"/>
              <a:t>	each </a:t>
            </a:r>
            <a:r>
              <a:rPr lang="en-US" sz="2000" dirty="0" smtClean="0"/>
              <a:t>of </a:t>
            </a:r>
            <a:r>
              <a:rPr lang="en-US" sz="2000" dirty="0"/>
              <a:t>the selected factors, we consider the </a:t>
            </a:r>
            <a:r>
              <a:rPr lang="en-US" sz="2000" dirty="0" smtClean="0"/>
              <a:t>variables with the </a:t>
            </a:r>
            <a:r>
              <a:rPr lang="en-US" sz="2000" dirty="0"/>
              <a:t>highest </a:t>
            </a:r>
            <a:r>
              <a:rPr lang="en-US" sz="2000" dirty="0" smtClean="0"/>
              <a:t>	absolute </a:t>
            </a:r>
            <a:r>
              <a:rPr lang="en-US" sz="2000" dirty="0"/>
              <a:t>values of factor loads. </a:t>
            </a:r>
            <a:endParaRPr lang="en-GB" sz="2000" dirty="0"/>
          </a:p>
        </p:txBody>
      </p:sp>
      <p:sp>
        <p:nvSpPr>
          <p:cNvPr id="6" name="Rectangle 5"/>
          <p:cNvSpPr/>
          <p:nvPr/>
        </p:nvSpPr>
        <p:spPr>
          <a:xfrm>
            <a:off x="600420" y="3024725"/>
            <a:ext cx="83673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/>
              <a:t>2)	We </a:t>
            </a:r>
            <a:r>
              <a:rPr lang="en-US" sz="2000" dirty="0"/>
              <a:t>perform separate </a:t>
            </a:r>
            <a:r>
              <a:rPr lang="en-US" sz="2000" u="sng" dirty="0"/>
              <a:t>factor analysis </a:t>
            </a:r>
            <a:r>
              <a:rPr lang="en-US" sz="2000" dirty="0"/>
              <a:t>on each domain to select the </a:t>
            </a:r>
            <a:r>
              <a:rPr lang="en-US" sz="2000" dirty="0" smtClean="0"/>
              <a:t>	variables </a:t>
            </a:r>
            <a:r>
              <a:rPr lang="en-US" sz="2000" dirty="0" smtClean="0"/>
              <a:t>explaining </a:t>
            </a:r>
            <a:r>
              <a:rPr lang="en-US" sz="2000" dirty="0"/>
              <a:t>the largest portion of the variation in the data.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2733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www.leydesdorff.net/words/index_files/image003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49" y="1043425"/>
            <a:ext cx="3798183" cy="28061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673" y="95414"/>
            <a:ext cx="8229600" cy="7125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Factor Analysis: </a:t>
            </a:r>
            <a:r>
              <a:rPr lang="en-US" dirty="0" smtClean="0"/>
              <a:t>Tanzania</a:t>
            </a:r>
            <a:endParaRPr lang="en-GB" dirty="0"/>
          </a:p>
        </p:txBody>
      </p:sp>
      <p:pic>
        <p:nvPicPr>
          <p:cNvPr id="13" name="Picture 1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1" b="5223"/>
          <a:stretch/>
        </p:blipFill>
        <p:spPr bwMode="auto">
          <a:xfrm>
            <a:off x="188049" y="3849527"/>
            <a:ext cx="4070052" cy="30084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19467" r="19828" b="6188"/>
          <a:stretch/>
        </p:blipFill>
        <p:spPr>
          <a:xfrm>
            <a:off x="4223167" y="1077545"/>
            <a:ext cx="4920833" cy="5780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68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06562"/>
            <a:ext cx="7977115" cy="55514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4409"/>
            <a:ext cx="8229600" cy="1143000"/>
          </a:xfrm>
        </p:spPr>
        <p:txBody>
          <a:bodyPr/>
          <a:lstStyle/>
          <a:p>
            <a:r>
              <a:rPr lang="en-US" dirty="0" smtClean="0"/>
              <a:t>Cluster </a:t>
            </a:r>
            <a:r>
              <a:rPr lang="en-US" dirty="0" smtClean="0"/>
              <a:t>Analysis: Tanzania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084394" y="6076055"/>
            <a:ext cx="511791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159702" y="5749038"/>
            <a:ext cx="506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T1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07730" y="5739674"/>
            <a:ext cx="506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T2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17847" y="5749038"/>
            <a:ext cx="506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T3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96616" y="5749038"/>
            <a:ext cx="506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T4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358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43" y="858531"/>
            <a:ext cx="8229600" cy="7609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Results: </a:t>
            </a:r>
            <a:r>
              <a:rPr lang="en-US" dirty="0" smtClean="0"/>
              <a:t>Tanzania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82" y="1487607"/>
            <a:ext cx="8891671" cy="5322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7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9219" y="690389"/>
            <a:ext cx="8229600" cy="1143000"/>
          </a:xfrm>
        </p:spPr>
        <p:txBody>
          <a:bodyPr/>
          <a:lstStyle/>
          <a:p>
            <a:r>
              <a:rPr lang="en-US" dirty="0" smtClean="0"/>
              <a:t>Regional distribution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533" r="12696"/>
          <a:stretch/>
        </p:blipFill>
        <p:spPr>
          <a:xfrm>
            <a:off x="696944" y="1528549"/>
            <a:ext cx="7753998" cy="532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15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210" y="803296"/>
            <a:ext cx="5887369" cy="7014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 </a:t>
            </a:r>
            <a:r>
              <a:rPr lang="en-US" dirty="0" smtClean="0"/>
              <a:t>Performance: Tanzania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67725" y="5974089"/>
            <a:ext cx="7888082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NOTE: The following variables are used to measure each domain: cereals yield (Productivity), asset-based wealth index (Economic), soil conservation index composed of crop rotation, alternative tillage, experience of soil erosion without measures for mitigating it and share of parcels with incrusted soils (Environment); gender equality index composed by female responsibility in managing certain plots and livestock (Social), and average education in the household (Human).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699" t="3530" r="6699" b="3517"/>
          <a:stretch/>
        </p:blipFill>
        <p:spPr>
          <a:xfrm>
            <a:off x="658827" y="1378425"/>
            <a:ext cx="7896980" cy="459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73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586" y="987844"/>
            <a:ext cx="8229600" cy="7014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 Performance </a:t>
            </a:r>
            <a:r>
              <a:rPr lang="en-US" sz="2700" i="1" dirty="0" smtClean="0"/>
              <a:t>(cont’d)</a:t>
            </a:r>
            <a:endParaRPr lang="en-GB" sz="2700" i="1" dirty="0"/>
          </a:p>
        </p:txBody>
      </p:sp>
      <p:sp>
        <p:nvSpPr>
          <p:cNvPr id="4" name="Rectangle 3"/>
          <p:cNvSpPr/>
          <p:nvPr/>
        </p:nvSpPr>
        <p:spPr>
          <a:xfrm>
            <a:off x="204716" y="1689252"/>
            <a:ext cx="883010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•	</a:t>
            </a:r>
            <a:r>
              <a:rPr lang="en-US" sz="2000" dirty="0"/>
              <a:t>Type 3 and 4 are the most productive groups, while type 2 shows mid-levels of productivity and type 1 is lagging far behind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/>
              <a:t>•	In terms of economic endowments, type 4 </a:t>
            </a:r>
            <a:r>
              <a:rPr lang="en-US" sz="2000" dirty="0" smtClean="0"/>
              <a:t>shows </a:t>
            </a:r>
            <a:r>
              <a:rPr lang="en-US" sz="2000" dirty="0"/>
              <a:t>a very strong performance, while the other groups </a:t>
            </a:r>
            <a:r>
              <a:rPr lang="en-US" sz="2000" dirty="0" smtClean="0"/>
              <a:t>being </a:t>
            </a:r>
            <a:r>
              <a:rPr lang="en-US" sz="2000" dirty="0"/>
              <a:t>fairly close to each other at a lower level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/>
              <a:t>•	In terms of human endowments, </a:t>
            </a:r>
            <a:r>
              <a:rPr lang="en-US" sz="2000" dirty="0" smtClean="0"/>
              <a:t>measured </a:t>
            </a:r>
            <a:r>
              <a:rPr lang="en-US" sz="2000" dirty="0"/>
              <a:t>by educational attainments, types 2</a:t>
            </a:r>
            <a:r>
              <a:rPr lang="en-US" sz="2000" dirty="0" smtClean="0"/>
              <a:t>, 3 </a:t>
            </a:r>
            <a:r>
              <a:rPr lang="en-US" sz="2000" dirty="0"/>
              <a:t>and 4 are very similar, </a:t>
            </a:r>
            <a:r>
              <a:rPr lang="en-US" sz="2000" dirty="0" smtClean="0"/>
              <a:t>while </a:t>
            </a:r>
            <a:r>
              <a:rPr lang="en-US" sz="2000" dirty="0"/>
              <a:t>type 1 </a:t>
            </a:r>
            <a:r>
              <a:rPr lang="en-US" sz="2000" dirty="0" smtClean="0"/>
              <a:t>shows very </a:t>
            </a:r>
            <a:r>
              <a:rPr lang="en-US" sz="2000" dirty="0"/>
              <a:t>low levels of performance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/>
              <a:t>•	Finally, type 1 and type 4, despite their wide differences in productivity, economic and human endowments, perform similarly in terms of soil conservation practices and gender equality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6843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1081</TotalTime>
  <Words>679</Words>
  <Application>Microsoft Office PowerPoint</Application>
  <PresentationFormat>On-screen Show (4:3)</PresentationFormat>
  <Paragraphs>64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Gill Sans</vt:lpstr>
      <vt:lpstr>Times New Roman</vt:lpstr>
      <vt:lpstr>Wingdings</vt:lpstr>
      <vt:lpstr>Africa RISING presentation_template</vt:lpstr>
      <vt:lpstr>1_Custom Design</vt:lpstr>
      <vt:lpstr>PowerPoint Presentation</vt:lpstr>
      <vt:lpstr>Why do we need typologies?</vt:lpstr>
      <vt:lpstr>Statistical Typologies: Methodology</vt:lpstr>
      <vt:lpstr>Factor Analysis: Tanzania</vt:lpstr>
      <vt:lpstr>Cluster Analysis: Tanzania</vt:lpstr>
      <vt:lpstr>Results: Tanzania</vt:lpstr>
      <vt:lpstr>Regional distribution</vt:lpstr>
      <vt:lpstr>SI Performance: Tanzania</vt:lpstr>
      <vt:lpstr>SI Performance (cont’d)</vt:lpstr>
      <vt:lpstr>Suggestions for Tanzania</vt:lpstr>
      <vt:lpstr>Cluster Analysis: Malawi</vt:lpstr>
      <vt:lpstr>Results: Malawi</vt:lpstr>
      <vt:lpstr>District level distribution</vt:lpstr>
      <vt:lpstr>SI Performance</vt:lpstr>
      <vt:lpstr>SI Performance (cont’d)</vt:lpstr>
      <vt:lpstr>Suggestions for Malawi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Nutritional Outcomes</dc:title>
  <dc:creator>Peter Thorne</dc:creator>
  <cp:lastModifiedBy>Azzarri, Carlo (IFPRI)</cp:lastModifiedBy>
  <cp:revision>105</cp:revision>
  <dcterms:created xsi:type="dcterms:W3CDTF">2015-06-03T20:11:20Z</dcterms:created>
  <dcterms:modified xsi:type="dcterms:W3CDTF">2016-06-30T22:14:03Z</dcterms:modified>
</cp:coreProperties>
</file>